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6" r:id="rId5"/>
    <p:sldId id="260" r:id="rId6"/>
    <p:sldId id="261" r:id="rId7"/>
    <p:sldId id="277" r:id="rId8"/>
    <p:sldId id="262" r:id="rId9"/>
    <p:sldId id="288" r:id="rId10"/>
    <p:sldId id="263" r:id="rId11"/>
    <p:sldId id="283" r:id="rId12"/>
    <p:sldId id="284" r:id="rId13"/>
    <p:sldId id="285" r:id="rId14"/>
    <p:sldId id="286" r:id="rId15"/>
    <p:sldId id="282" r:id="rId16"/>
    <p:sldId id="278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87" r:id="rId27"/>
    <p:sldId id="289" r:id="rId28"/>
    <p:sldId id="274" r:id="rId29"/>
    <p:sldId id="27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8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814710A-B2EB-47ED-A786-766DA5439B24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07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, 15mn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744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Accuracy: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 2.5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SBAS 2.0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50FEEB5-6450-4833-8ACF-11837ABD96F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927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, 15mn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79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be compiled into an automated report that can be emailed to the user after each flight.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C9B7109-A3D1-45E4-818E-5C89C5F8D26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3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711A4D5-7600-489A-95C4-C5EDA450B45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4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9526BA3-F9FF-4F05-A99F-33BFF3BB4F30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01914" y="2115966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 (ACS)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487714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Providing A New Automated Mapping Solution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– Home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Settings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459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Map 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3123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Map 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9" y="1612645"/>
            <a:ext cx="2559920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8890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Settings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416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61" y="1634947"/>
            <a:ext cx="2547325" cy="4743550"/>
          </a:xfrm>
          <a:prstGeom prst="rect">
            <a:avLst/>
          </a:prstGeom>
          <a:ln>
            <a:noFill/>
          </a:ln>
        </p:spPr>
      </p:pic>
      <p:sp>
        <p:nvSpPr>
          <p:cNvPr id="4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Pictures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162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975972" y="644855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3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561680" y="1828800"/>
            <a:ext cx="7162560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Cross Platform app utilizing: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AngularJS (1.4)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Apache Cordova (3.5.1)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Ionic(1.2.4)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jQuery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flight path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photo/videos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Upload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photos/videos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the server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371600" y="9907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Infrastructure Overview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94284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Primary Database Server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1295520" y="2070583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Running Windows Server 2012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Uses MySQL 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 Data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Locations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several bash scripts 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9" name="Picture 2"/>
          <p:cNvPicPr/>
          <p:nvPr/>
        </p:nvPicPr>
        <p:blipFill>
          <a:blip r:embed="rId2"/>
          <a:stretch/>
        </p:blipFill>
        <p:spPr>
          <a:xfrm>
            <a:off x="6476819" y="4547091"/>
            <a:ext cx="2578011" cy="1921659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7246329" y="4182411"/>
            <a:ext cx="189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HP ProLiant DL320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VIDEO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371600" y="2514600"/>
            <a:ext cx="7772040" cy="3687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Maybe talk about why we wanted to do this before this slide.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93348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Side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1371600" y="20574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Formats images to a uniform size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Scrapes image metadata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Enforces image naming conventions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a master image list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Passes images to Autodesk 123D Catch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1143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123D Catch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063051" y="2093566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3D objects using a large set of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we created a system using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ImageMagick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we record video with the phone and scrape images from it using VLC Player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027" y="5291591"/>
            <a:ext cx="3381375" cy="120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210000" y="1198440"/>
            <a:ext cx="1866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Render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554504" y="119844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 map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0782" y="2618911"/>
            <a:ext cx="4847313" cy="2735728"/>
          </a:xfrm>
          <a:prstGeom prst="rect">
            <a:avLst/>
          </a:prstGeom>
        </p:spPr>
      </p:pic>
      <p:pic>
        <p:nvPicPr>
          <p:cNvPr id="1032" name="Picture 8" descr="flight_one_m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6261">
            <a:off x="1179129" y="2394254"/>
            <a:ext cx="3016634" cy="2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19824" y="2618912"/>
            <a:ext cx="4847313" cy="2735728"/>
          </a:xfrm>
          <a:prstGeom prst="rect">
            <a:avLst/>
          </a:prstGeom>
        </p:spPr>
      </p:pic>
      <p:pic>
        <p:nvPicPr>
          <p:cNvPr id="1030" name="Picture 6" descr="prexyRen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26983">
            <a:off x="4804883" y="2664548"/>
            <a:ext cx="3278006" cy="32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98600" y="8510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86" y="2140948"/>
            <a:ext cx="7096125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91440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Analytical Information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447920" y="2362320"/>
            <a:ext cx="7162560" cy="342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Average speed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Estimated distance between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information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EXIF data from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3352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Reporting Tools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042440" y="3244320"/>
            <a:ext cx="478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Website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just a ton of logs from Mission Planner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029" y="849444"/>
            <a:ext cx="8229240" cy="1142640"/>
          </a:xfrm>
        </p:spPr>
        <p:txBody>
          <a:bodyPr/>
          <a:lstStyle/>
          <a:p>
            <a:r>
              <a:rPr lang="en-US" dirty="0" smtClean="0"/>
              <a:t>Marketability </a:t>
            </a:r>
            <a:endParaRPr lang="en-US" dirty="0"/>
          </a:p>
        </p:txBody>
      </p:sp>
      <p:sp>
        <p:nvSpPr>
          <p:cNvPr id="3" name="TextShape 2"/>
          <p:cNvSpPr txBox="1"/>
          <p:nvPr/>
        </p:nvSpPr>
        <p:spPr>
          <a:xfrm>
            <a:off x="1447920" y="2362320"/>
            <a:ext cx="7162560" cy="342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Multiple 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</a:t>
            </a:r>
            <a:r>
              <a:rPr lang="en-US" sz="32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levels</a:t>
            </a:r>
            <a:endParaRPr lang="en-US" sz="3200" b="0" strike="noStrike" spc="-1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Service based sales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Database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Reporting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FAA Compliance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8772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0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Improvements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371600" y="23320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cost hardware upgrades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Hexa-Copter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Move software to Cloud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Automatically generated reports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 stabilizing mount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 time video rendering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792012" y="2460292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603172" y="2828572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82452" y="3463612"/>
            <a:ext cx="173484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&amp;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0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Effect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Effect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2696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Problem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447920" y="1752480"/>
            <a:ext cx="7619760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Maps provides users with satellite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images.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That is great, but the images are update infrequently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low resolution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2"/>
          <a:stretch/>
        </p:blipFill>
        <p:spPr>
          <a:xfrm>
            <a:off x="2514600" y="3313080"/>
            <a:ext cx="4266720" cy="315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37103" y="842413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56657" y="1493640"/>
            <a:ext cx="73897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Solutions.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3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31686" y="2081349"/>
            <a:ext cx="4449254" cy="42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 Uses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600200" y="213372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Who needs more update maps? </a:t>
            </a: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face mines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companies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Farmers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Disaster Reconnaissance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7" name="Content Placeholder 3"/>
          <p:cNvPicPr/>
          <p:nvPr/>
        </p:nvPicPr>
        <p:blipFill>
          <a:blip r:embed="rId2"/>
          <a:srcRect l="1265" t="1831"/>
          <a:stretch/>
        </p:blipFill>
        <p:spPr>
          <a:xfrm>
            <a:off x="1219320" y="2362320"/>
            <a:ext cx="7825320" cy="408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634" y="875571"/>
            <a:ext cx="8229240" cy="1142640"/>
          </a:xfrm>
        </p:spPr>
        <p:txBody>
          <a:bodyPr/>
          <a:lstStyle/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we needed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54" y="1841457"/>
            <a:ext cx="3549559" cy="4478473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1260473" y="243963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Programmable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Payload of ~1lb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functionality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7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0" y="1191600"/>
            <a:ext cx="6231600" cy="1673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AeroSky P12 
Quadcopter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" name="Content Placeholder 4"/>
          <p:cNvPicPr/>
          <p:nvPr/>
        </p:nvPicPr>
        <p:blipFill>
          <a:blip r:embed="rId3"/>
          <a:stretch/>
        </p:blipFill>
        <p:spPr>
          <a:xfrm>
            <a:off x="5181480" y="762120"/>
            <a:ext cx="3809520" cy="21589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914399" y="3908880"/>
            <a:ext cx="4029075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APM 2.5 Arduino board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 and programmable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 flipV="1">
            <a:off x="4206240" y="5015160"/>
            <a:ext cx="1812960" cy="2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914399" y="4952520"/>
            <a:ext cx="3171600" cy="667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U-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blox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NEO-6M GPS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</a:t>
            </a:r>
          </a:p>
          <a:p>
            <a:pPr marL="743040" lvl="3" indent="-28548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– 5ft</a:t>
            </a:r>
          </a:p>
        </p:txBody>
      </p:sp>
      <p:sp>
        <p:nvSpPr>
          <p:cNvPr id="143" name="CustomShape 5"/>
          <p:cNvSpPr/>
          <p:nvPr/>
        </p:nvSpPr>
        <p:spPr>
          <a:xfrm>
            <a:off x="990000" y="3239640"/>
            <a:ext cx="3171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Lipo-Battery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2200 mAh  ~ 20 minutes flight time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 flipV="1">
            <a:off x="3809880" y="2430360"/>
            <a:ext cx="3200040" cy="126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45" name="Picture 3"/>
          <p:cNvPicPr/>
          <p:nvPr/>
        </p:nvPicPr>
        <p:blipFill>
          <a:blip r:embed="rId4"/>
          <a:stretch/>
        </p:blipFill>
        <p:spPr>
          <a:xfrm>
            <a:off x="6231960" y="3084840"/>
            <a:ext cx="2063160" cy="326808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14399" y="5617035"/>
            <a:ext cx="1548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2lb Payload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914760" y="3496852"/>
            <a:ext cx="8229240" cy="1142640"/>
          </a:xfrm>
        </p:spPr>
        <p:txBody>
          <a:bodyPr/>
          <a:lstStyle/>
          <a:p>
            <a:r>
              <a:rPr lang="en-US" dirty="0" smtClean="0"/>
              <a:t>Photo of drone connected to drone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18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anchor="ctr"/>
      <a:lstStyle>
        <a:defPPr algn="ctr">
          <a:lnSpc>
            <a:spcPct val="100000"/>
          </a:lnSpc>
          <a:defRPr sz="4400" b="0" strike="noStrike" spc="-1" dirty="0">
            <a:solidFill>
              <a:srgbClr val="000000"/>
            </a:solidFill>
            <a:uFill>
              <a:solidFill>
                <a:srgbClr val="FFFFFF"/>
              </a:solidFill>
            </a:uFill>
            <a:latin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Words>372</Words>
  <Application>Microsoft Office PowerPoint</Application>
  <PresentationFormat>On-screen Show (4:3)</PresentationFormat>
  <Paragraphs>107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DejaVu Sans</vt:lpstr>
      <vt:lpstr>Symbol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needed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Marketability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waffles</dc:creator>
  <cp:lastModifiedBy>Scott Efird</cp:lastModifiedBy>
  <cp:revision>130</cp:revision>
  <dcterms:created xsi:type="dcterms:W3CDTF">2016-04-05T00:29:39Z</dcterms:created>
  <dcterms:modified xsi:type="dcterms:W3CDTF">2016-04-28T23:43:21Z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